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7"/>
  </p:notesMasterIdLst>
  <p:sldIdLst>
    <p:sldId id="270" r:id="rId2"/>
    <p:sldId id="257" r:id="rId3"/>
    <p:sldId id="258" r:id="rId4"/>
    <p:sldId id="259" r:id="rId5"/>
    <p:sldId id="260" r:id="rId6"/>
    <p:sldId id="271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</p:sldIdLst>
  <p:sldSz cx="9144000" cy="5143500" type="screen16x9"/>
  <p:notesSz cx="6858000" cy="9144000"/>
  <p:embeddedFontLst>
    <p:embeddedFont>
      <p:font typeface="Cascadia Code SemiBold" panose="020B0609020000020004" pitchFamily="49" charset="0"/>
      <p:bold r:id="rId18"/>
      <p:boldItalic r:id="rId19"/>
    </p:embeddedFont>
    <p:embeddedFont>
      <p:font typeface="Lato" panose="020F0502020204030203" pitchFamily="34" charset="0"/>
      <p:regular r:id="rId20"/>
      <p:bold r:id="rId21"/>
      <p:italic r:id="rId22"/>
      <p:boldItalic r:id="rId23"/>
    </p:embeddedFont>
    <p:embeddedFont>
      <p:font typeface="Raleway" pitchFamily="2" charset="0"/>
      <p:regular r:id="rId24"/>
      <p:bold r:id="rId25"/>
      <p:italic r:id="rId26"/>
      <p:boldItalic r:id="rId27"/>
    </p:embeddedFont>
    <p:embeddedFont>
      <p:font typeface="Roboto" panose="02000000000000000000" pitchFamily="2" charset="0"/>
      <p:regular r:id="rId28"/>
      <p:bold r:id="rId29"/>
      <p:italic r:id="rId30"/>
      <p:bold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820" y="5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190E71C-973A-4F13-B020-61C2A5EB6F02}" type="doc">
      <dgm:prSet loTypeId="urn:microsoft.com/office/officeart/2005/8/layout/hList1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IN"/>
        </a:p>
      </dgm:t>
    </dgm:pt>
    <dgm:pt modelId="{DD9DC099-7273-48D3-A157-B9096AF453D8}">
      <dgm:prSet phldrT="[Text]"/>
      <dgm:spPr/>
      <dgm:t>
        <a:bodyPr/>
        <a:lstStyle/>
        <a:p>
          <a:r>
            <a:rPr lang="en-IN" b="1" dirty="0"/>
            <a:t>Efficient Traffic Management</a:t>
          </a:r>
          <a:endParaRPr lang="en-IN" dirty="0"/>
        </a:p>
      </dgm:t>
    </dgm:pt>
    <dgm:pt modelId="{3AE21FF9-2172-4B9C-AF8D-B5E96C672854}" type="parTrans" cxnId="{2D9FC178-C8A4-4714-BC94-D3E77295E413}">
      <dgm:prSet/>
      <dgm:spPr/>
      <dgm:t>
        <a:bodyPr/>
        <a:lstStyle/>
        <a:p>
          <a:endParaRPr lang="en-IN"/>
        </a:p>
      </dgm:t>
    </dgm:pt>
    <dgm:pt modelId="{83F63B47-8ADE-44EB-8BCA-2725325940C9}" type="sibTrans" cxnId="{2D9FC178-C8A4-4714-BC94-D3E77295E413}">
      <dgm:prSet/>
      <dgm:spPr/>
      <dgm:t>
        <a:bodyPr/>
        <a:lstStyle/>
        <a:p>
          <a:endParaRPr lang="en-IN"/>
        </a:p>
      </dgm:t>
    </dgm:pt>
    <dgm:pt modelId="{215CA909-A860-4E9E-ACEF-977DE1299B8C}">
      <dgm:prSet phldrT="[Text]"/>
      <dgm:spPr/>
      <dgm:t>
        <a:bodyPr/>
        <a:lstStyle/>
        <a:p>
          <a:pPr marL="171450" lvl="1" indent="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</a:pPr>
          <a:endParaRPr lang="en-IN" sz="1700" kern="1200" dirty="0"/>
        </a:p>
      </dgm:t>
    </dgm:pt>
    <dgm:pt modelId="{5AC9A085-D82D-4ABE-897E-BD415111213D}" type="parTrans" cxnId="{2FAD538F-E83C-4B71-9C46-DB50C1C3C5E7}">
      <dgm:prSet/>
      <dgm:spPr/>
      <dgm:t>
        <a:bodyPr/>
        <a:lstStyle/>
        <a:p>
          <a:endParaRPr lang="en-IN"/>
        </a:p>
      </dgm:t>
    </dgm:pt>
    <dgm:pt modelId="{B29B0C90-8848-4C3C-A06A-8F0774038F37}" type="sibTrans" cxnId="{2FAD538F-E83C-4B71-9C46-DB50C1C3C5E7}">
      <dgm:prSet/>
      <dgm:spPr/>
      <dgm:t>
        <a:bodyPr/>
        <a:lstStyle/>
        <a:p>
          <a:endParaRPr lang="en-IN"/>
        </a:p>
      </dgm:t>
    </dgm:pt>
    <dgm:pt modelId="{2EDA342B-3727-4948-B0A7-C9B1845A2872}">
      <dgm:prSet phldrT="[Text]" custT="1"/>
      <dgm:spPr/>
      <dgm:t>
        <a:bodyPr/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b="0" i="0" kern="1200" dirty="0">
              <a:solidFill>
                <a:srgbClr val="1A1A1A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Optimized Traffic flow</a:t>
          </a:r>
          <a:endParaRPr lang="en-IN" sz="2000" b="0" i="0" kern="1200" dirty="0">
            <a:solidFill>
              <a:srgbClr val="1A1A1A"/>
            </a:solidFill>
            <a:latin typeface="Times New Roman" panose="02020603050405020304" pitchFamily="18" charset="0"/>
            <a:ea typeface="+mn-ea"/>
            <a:cs typeface="Times New Roman" panose="02020603050405020304" pitchFamily="18" charset="0"/>
          </a:endParaRPr>
        </a:p>
      </dgm:t>
    </dgm:pt>
    <dgm:pt modelId="{18FA6D1B-C521-48D6-B620-FD03A1BFDC71}" type="parTrans" cxnId="{42C3F050-A597-4E5A-B715-8F2BEC205CF8}">
      <dgm:prSet/>
      <dgm:spPr/>
      <dgm:t>
        <a:bodyPr/>
        <a:lstStyle/>
        <a:p>
          <a:endParaRPr lang="en-IN"/>
        </a:p>
      </dgm:t>
    </dgm:pt>
    <dgm:pt modelId="{CC96FBAC-E1B5-4ED4-A9E4-B3E7687D5CC9}" type="sibTrans" cxnId="{42C3F050-A597-4E5A-B715-8F2BEC205CF8}">
      <dgm:prSet/>
      <dgm:spPr/>
      <dgm:t>
        <a:bodyPr/>
        <a:lstStyle/>
        <a:p>
          <a:endParaRPr lang="en-IN"/>
        </a:p>
      </dgm:t>
    </dgm:pt>
    <dgm:pt modelId="{6E0137FA-EAFD-4698-A696-88D25301938E}">
      <dgm:prSet phldrT="[Text]"/>
      <dgm:spPr/>
      <dgm:t>
        <a:bodyPr/>
        <a:lstStyle/>
        <a:p>
          <a:r>
            <a:rPr lang="en-IN" dirty="0">
              <a:solidFill>
                <a:schemeClr val="bg2"/>
              </a:solidFill>
            </a:rPr>
            <a:t>Safety Improvements</a:t>
          </a:r>
        </a:p>
      </dgm:t>
    </dgm:pt>
    <dgm:pt modelId="{91D14919-C9BE-494A-BA46-5058D5D749EE}" type="parTrans" cxnId="{97D7BE32-3FB2-4E41-8D66-5551DA847F75}">
      <dgm:prSet/>
      <dgm:spPr/>
      <dgm:t>
        <a:bodyPr/>
        <a:lstStyle/>
        <a:p>
          <a:endParaRPr lang="en-IN"/>
        </a:p>
      </dgm:t>
    </dgm:pt>
    <dgm:pt modelId="{D0CDB616-CE12-478C-BFE9-FF415E808FE2}" type="sibTrans" cxnId="{97D7BE32-3FB2-4E41-8D66-5551DA847F75}">
      <dgm:prSet/>
      <dgm:spPr/>
      <dgm:t>
        <a:bodyPr/>
        <a:lstStyle/>
        <a:p>
          <a:endParaRPr lang="en-IN"/>
        </a:p>
      </dgm:t>
    </dgm:pt>
    <dgm:pt modelId="{6C3EE810-BD60-4491-ACC7-F8E976F0ADCE}">
      <dgm:prSet phldrT="[Text]" custT="1"/>
      <dgm:spPr/>
      <dgm:t>
        <a:bodyPr/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2000" b="0" i="0" kern="1200" dirty="0">
              <a:solidFill>
                <a:srgbClr val="1A1A1A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Accident Prevention</a:t>
          </a:r>
        </a:p>
      </dgm:t>
    </dgm:pt>
    <dgm:pt modelId="{3C7BA1C6-C832-49F7-9FB0-F2DA88356382}" type="parTrans" cxnId="{5FFF16FF-E70F-4276-A234-FFE553F9DF1F}">
      <dgm:prSet/>
      <dgm:spPr/>
      <dgm:t>
        <a:bodyPr/>
        <a:lstStyle/>
        <a:p>
          <a:endParaRPr lang="en-IN"/>
        </a:p>
      </dgm:t>
    </dgm:pt>
    <dgm:pt modelId="{058DABD4-961B-4027-B675-11ED34E31DF7}" type="sibTrans" cxnId="{5FFF16FF-E70F-4276-A234-FFE553F9DF1F}">
      <dgm:prSet/>
      <dgm:spPr/>
      <dgm:t>
        <a:bodyPr/>
        <a:lstStyle/>
        <a:p>
          <a:endParaRPr lang="en-IN"/>
        </a:p>
      </dgm:t>
    </dgm:pt>
    <dgm:pt modelId="{B2F5E28C-0A31-4D7D-B14D-7BDAC79CDF7F}">
      <dgm:prSet phldrT="[Text]" custT="1"/>
      <dgm:spPr/>
      <dgm:t>
        <a:bodyPr/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2000" b="0" i="0" kern="1200" dirty="0">
              <a:solidFill>
                <a:srgbClr val="1A1A1A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Emergency Response</a:t>
          </a:r>
        </a:p>
      </dgm:t>
    </dgm:pt>
    <dgm:pt modelId="{36146146-714D-45B0-BBFF-D7BCF1069DEA}" type="parTrans" cxnId="{F6BF47AA-035A-40FC-BBA0-C6689EA83241}">
      <dgm:prSet/>
      <dgm:spPr/>
      <dgm:t>
        <a:bodyPr/>
        <a:lstStyle/>
        <a:p>
          <a:endParaRPr lang="en-IN"/>
        </a:p>
      </dgm:t>
    </dgm:pt>
    <dgm:pt modelId="{7DD2ED8E-7506-4430-8646-56DD4CE6B41D}" type="sibTrans" cxnId="{F6BF47AA-035A-40FC-BBA0-C6689EA83241}">
      <dgm:prSet/>
      <dgm:spPr/>
      <dgm:t>
        <a:bodyPr/>
        <a:lstStyle/>
        <a:p>
          <a:endParaRPr lang="en-IN"/>
        </a:p>
      </dgm:t>
    </dgm:pt>
    <dgm:pt modelId="{86975D3A-8834-4B69-B250-748290FBC301}">
      <dgm:prSet phldrT="[Text]"/>
      <dgm:spPr/>
      <dgm:t>
        <a:bodyPr/>
        <a:lstStyle/>
        <a:p>
          <a:r>
            <a:rPr lang="en-IN" dirty="0">
              <a:solidFill>
                <a:schemeClr val="bg2"/>
              </a:solidFill>
            </a:rPr>
            <a:t>Environmental Benefits</a:t>
          </a:r>
        </a:p>
      </dgm:t>
    </dgm:pt>
    <dgm:pt modelId="{A8777F13-323F-43E8-902C-93FBCE4C9493}" type="parTrans" cxnId="{F61E1262-C1EE-40B3-BF45-542466509D5F}">
      <dgm:prSet/>
      <dgm:spPr/>
      <dgm:t>
        <a:bodyPr/>
        <a:lstStyle/>
        <a:p>
          <a:endParaRPr lang="en-IN"/>
        </a:p>
      </dgm:t>
    </dgm:pt>
    <dgm:pt modelId="{278078CE-E2CF-4369-AE0E-59BFB1473DF1}" type="sibTrans" cxnId="{F61E1262-C1EE-40B3-BF45-542466509D5F}">
      <dgm:prSet/>
      <dgm:spPr/>
      <dgm:t>
        <a:bodyPr/>
        <a:lstStyle/>
        <a:p>
          <a:endParaRPr lang="en-IN"/>
        </a:p>
      </dgm:t>
    </dgm:pt>
    <dgm:pt modelId="{EE82AFCD-4BE3-4675-AB7C-7BDE18302379}">
      <dgm:prSet phldrT="[Text]" custT="1"/>
      <dgm:spPr/>
      <dgm:t>
        <a:bodyPr/>
        <a:lstStyle/>
        <a:p>
          <a:r>
            <a:rPr lang="en-IN" sz="2000" b="0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Reduced Emissions</a:t>
          </a:r>
        </a:p>
      </dgm:t>
    </dgm:pt>
    <dgm:pt modelId="{44A81421-758E-43B9-B295-5039A6223548}" type="parTrans" cxnId="{B4D1C1D8-7F6D-4350-9DBD-9865945F6FF8}">
      <dgm:prSet/>
      <dgm:spPr/>
      <dgm:t>
        <a:bodyPr/>
        <a:lstStyle/>
        <a:p>
          <a:endParaRPr lang="en-IN"/>
        </a:p>
      </dgm:t>
    </dgm:pt>
    <dgm:pt modelId="{32FCDB27-8803-4820-9EE2-B584DED94CB0}" type="sibTrans" cxnId="{B4D1C1D8-7F6D-4350-9DBD-9865945F6FF8}">
      <dgm:prSet/>
      <dgm:spPr/>
      <dgm:t>
        <a:bodyPr/>
        <a:lstStyle/>
        <a:p>
          <a:endParaRPr lang="en-IN"/>
        </a:p>
      </dgm:t>
    </dgm:pt>
    <dgm:pt modelId="{387EFA77-13D4-447F-AC73-5C6956AA1984}">
      <dgm:prSet phldrT="[Text]" custT="1"/>
      <dgm:spPr/>
      <dgm:t>
        <a:bodyPr/>
        <a:lstStyle/>
        <a:p>
          <a:r>
            <a:rPr lang="en-IN" sz="2000" b="0" i="0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Sustainable Urban Planning</a:t>
          </a:r>
        </a:p>
      </dgm:t>
    </dgm:pt>
    <dgm:pt modelId="{BF46B67A-9AFC-4317-932A-15206175AB41}" type="parTrans" cxnId="{61817FEB-A76E-49AF-9E5F-6FF52D237B98}">
      <dgm:prSet/>
      <dgm:spPr/>
      <dgm:t>
        <a:bodyPr/>
        <a:lstStyle/>
        <a:p>
          <a:endParaRPr lang="en-IN"/>
        </a:p>
      </dgm:t>
    </dgm:pt>
    <dgm:pt modelId="{13A27C3F-8760-458E-B873-749741BE0998}" type="sibTrans" cxnId="{61817FEB-A76E-49AF-9E5F-6FF52D237B98}">
      <dgm:prSet/>
      <dgm:spPr/>
      <dgm:t>
        <a:bodyPr/>
        <a:lstStyle/>
        <a:p>
          <a:endParaRPr lang="en-IN"/>
        </a:p>
      </dgm:t>
    </dgm:pt>
    <dgm:pt modelId="{09E9EF3E-9051-4F25-86E7-E69DBDD0A99F}">
      <dgm:prSet phldrT="[Text]" custT="1"/>
      <dgm:spPr/>
      <dgm:t>
        <a:bodyPr/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2000" b="0" i="0" kern="1200" dirty="0">
              <a:solidFill>
                <a:srgbClr val="1A1A1A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Incident Management</a:t>
          </a:r>
        </a:p>
      </dgm:t>
    </dgm:pt>
    <dgm:pt modelId="{6B3CF9C7-9214-4A00-88F1-15E1263DF358}" type="parTrans" cxnId="{89C7CD39-83C3-4AEE-9C76-EBC90D1112D4}">
      <dgm:prSet/>
      <dgm:spPr/>
      <dgm:t>
        <a:bodyPr/>
        <a:lstStyle/>
        <a:p>
          <a:endParaRPr lang="en-IN"/>
        </a:p>
      </dgm:t>
    </dgm:pt>
    <dgm:pt modelId="{D71F9C1E-BF17-4921-8665-57DCE31DA71B}" type="sibTrans" cxnId="{89C7CD39-83C3-4AEE-9C76-EBC90D1112D4}">
      <dgm:prSet/>
      <dgm:spPr/>
      <dgm:t>
        <a:bodyPr/>
        <a:lstStyle/>
        <a:p>
          <a:endParaRPr lang="en-IN"/>
        </a:p>
      </dgm:t>
    </dgm:pt>
    <dgm:pt modelId="{1E98CF06-169D-4B01-B057-250B5039CE85}" type="pres">
      <dgm:prSet presAssocID="{7190E71C-973A-4F13-B020-61C2A5EB6F02}" presName="Name0" presStyleCnt="0">
        <dgm:presLayoutVars>
          <dgm:dir/>
          <dgm:animLvl val="lvl"/>
          <dgm:resizeHandles val="exact"/>
        </dgm:presLayoutVars>
      </dgm:prSet>
      <dgm:spPr/>
    </dgm:pt>
    <dgm:pt modelId="{54A96934-80B4-46A3-9B27-06A70C190133}" type="pres">
      <dgm:prSet presAssocID="{DD9DC099-7273-48D3-A157-B9096AF453D8}" presName="composite" presStyleCnt="0"/>
      <dgm:spPr/>
    </dgm:pt>
    <dgm:pt modelId="{BD769D7B-58AC-46CD-A2C5-1C87C1E8EE0D}" type="pres">
      <dgm:prSet presAssocID="{DD9DC099-7273-48D3-A157-B9096AF453D8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CFC8DE9E-0895-4F7C-854B-1491DC1BA366}" type="pres">
      <dgm:prSet presAssocID="{DD9DC099-7273-48D3-A157-B9096AF453D8}" presName="desTx" presStyleLbl="alignAccFollowNode1" presStyleIdx="0" presStyleCnt="3">
        <dgm:presLayoutVars>
          <dgm:bulletEnabled val="1"/>
        </dgm:presLayoutVars>
      </dgm:prSet>
      <dgm:spPr/>
    </dgm:pt>
    <dgm:pt modelId="{26969135-A2D9-406E-B158-9EAFCFB478A1}" type="pres">
      <dgm:prSet presAssocID="{83F63B47-8ADE-44EB-8BCA-2725325940C9}" presName="space" presStyleCnt="0"/>
      <dgm:spPr/>
    </dgm:pt>
    <dgm:pt modelId="{A996FF32-3581-450B-AF09-8FB8325E728F}" type="pres">
      <dgm:prSet presAssocID="{6E0137FA-EAFD-4698-A696-88D25301938E}" presName="composite" presStyleCnt="0"/>
      <dgm:spPr/>
    </dgm:pt>
    <dgm:pt modelId="{8ED85429-0EAE-421E-ABD8-96AD9C3A485F}" type="pres">
      <dgm:prSet presAssocID="{6E0137FA-EAFD-4698-A696-88D25301938E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A32DBB46-659D-434A-8399-1E7276CAB429}" type="pres">
      <dgm:prSet presAssocID="{6E0137FA-EAFD-4698-A696-88D25301938E}" presName="desTx" presStyleLbl="alignAccFollowNode1" presStyleIdx="1" presStyleCnt="3">
        <dgm:presLayoutVars>
          <dgm:bulletEnabled val="1"/>
        </dgm:presLayoutVars>
      </dgm:prSet>
      <dgm:spPr/>
    </dgm:pt>
    <dgm:pt modelId="{E5AC18B4-272C-473F-BB4F-833C3627A750}" type="pres">
      <dgm:prSet presAssocID="{D0CDB616-CE12-478C-BFE9-FF415E808FE2}" presName="space" presStyleCnt="0"/>
      <dgm:spPr/>
    </dgm:pt>
    <dgm:pt modelId="{C7F03CA5-0DA8-48F2-A6EA-857B6FDA0308}" type="pres">
      <dgm:prSet presAssocID="{86975D3A-8834-4B69-B250-748290FBC301}" presName="composite" presStyleCnt="0"/>
      <dgm:spPr/>
    </dgm:pt>
    <dgm:pt modelId="{CC684905-D662-4F92-87DB-61F90E5CDB0A}" type="pres">
      <dgm:prSet presAssocID="{86975D3A-8834-4B69-B250-748290FBC301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AECEB625-8565-40AD-8D6F-3BA9F09B052E}" type="pres">
      <dgm:prSet presAssocID="{86975D3A-8834-4B69-B250-748290FBC301}" presName="desTx" presStyleLbl="alignAccFollowNode1" presStyleIdx="2" presStyleCnt="3" custLinFactNeighborX="1354" custLinFactNeighborY="1633">
        <dgm:presLayoutVars>
          <dgm:bulletEnabled val="1"/>
        </dgm:presLayoutVars>
      </dgm:prSet>
      <dgm:spPr/>
    </dgm:pt>
  </dgm:ptLst>
  <dgm:cxnLst>
    <dgm:cxn modelId="{F1E4D21A-7403-4BF9-951B-86E035D7B555}" type="presOf" srcId="{B2F5E28C-0A31-4D7D-B14D-7BDAC79CDF7F}" destId="{A32DBB46-659D-434A-8399-1E7276CAB429}" srcOrd="0" destOrd="1" presId="urn:microsoft.com/office/officeart/2005/8/layout/hList1"/>
    <dgm:cxn modelId="{896FB41C-6838-4573-8E39-333ED7EB503F}" type="presOf" srcId="{387EFA77-13D4-447F-AC73-5C6956AA1984}" destId="{AECEB625-8565-40AD-8D6F-3BA9F09B052E}" srcOrd="0" destOrd="1" presId="urn:microsoft.com/office/officeart/2005/8/layout/hList1"/>
    <dgm:cxn modelId="{32FDA32F-10EF-485B-AE3A-16A89A414C8D}" type="presOf" srcId="{6E0137FA-EAFD-4698-A696-88D25301938E}" destId="{8ED85429-0EAE-421E-ABD8-96AD9C3A485F}" srcOrd="0" destOrd="0" presId="urn:microsoft.com/office/officeart/2005/8/layout/hList1"/>
    <dgm:cxn modelId="{97D7BE32-3FB2-4E41-8D66-5551DA847F75}" srcId="{7190E71C-973A-4F13-B020-61C2A5EB6F02}" destId="{6E0137FA-EAFD-4698-A696-88D25301938E}" srcOrd="1" destOrd="0" parTransId="{91D14919-C9BE-494A-BA46-5058D5D749EE}" sibTransId="{D0CDB616-CE12-478C-BFE9-FF415E808FE2}"/>
    <dgm:cxn modelId="{89C7CD39-83C3-4AEE-9C76-EBC90D1112D4}" srcId="{DD9DC099-7273-48D3-A157-B9096AF453D8}" destId="{09E9EF3E-9051-4F25-86E7-E69DBDD0A99F}" srcOrd="2" destOrd="0" parTransId="{6B3CF9C7-9214-4A00-88F1-15E1263DF358}" sibTransId="{D71F9C1E-BF17-4921-8665-57DCE31DA71B}"/>
    <dgm:cxn modelId="{F76C5F60-408F-417D-AE2F-75D7A7841056}" type="presOf" srcId="{DD9DC099-7273-48D3-A157-B9096AF453D8}" destId="{BD769D7B-58AC-46CD-A2C5-1C87C1E8EE0D}" srcOrd="0" destOrd="0" presId="urn:microsoft.com/office/officeart/2005/8/layout/hList1"/>
    <dgm:cxn modelId="{F61E1262-C1EE-40B3-BF45-542466509D5F}" srcId="{7190E71C-973A-4F13-B020-61C2A5EB6F02}" destId="{86975D3A-8834-4B69-B250-748290FBC301}" srcOrd="2" destOrd="0" parTransId="{A8777F13-323F-43E8-902C-93FBCE4C9493}" sibTransId="{278078CE-E2CF-4369-AE0E-59BFB1473DF1}"/>
    <dgm:cxn modelId="{42C3F050-A597-4E5A-B715-8F2BEC205CF8}" srcId="{DD9DC099-7273-48D3-A157-B9096AF453D8}" destId="{2EDA342B-3727-4948-B0A7-C9B1845A2872}" srcOrd="1" destOrd="0" parTransId="{18FA6D1B-C521-48D6-B620-FD03A1BFDC71}" sibTransId="{CC96FBAC-E1B5-4ED4-A9E4-B3E7687D5CC9}"/>
    <dgm:cxn modelId="{783A6471-75FA-418A-9797-1F871CD6487E}" type="presOf" srcId="{7190E71C-973A-4F13-B020-61C2A5EB6F02}" destId="{1E98CF06-169D-4B01-B057-250B5039CE85}" srcOrd="0" destOrd="0" presId="urn:microsoft.com/office/officeart/2005/8/layout/hList1"/>
    <dgm:cxn modelId="{4B018173-EC1C-4726-A547-2E291DCB0997}" type="presOf" srcId="{2EDA342B-3727-4948-B0A7-C9B1845A2872}" destId="{CFC8DE9E-0895-4F7C-854B-1491DC1BA366}" srcOrd="0" destOrd="1" presId="urn:microsoft.com/office/officeart/2005/8/layout/hList1"/>
    <dgm:cxn modelId="{5C328C74-957C-42D4-8BD1-65843A7D9DF1}" type="presOf" srcId="{6C3EE810-BD60-4491-ACC7-F8E976F0ADCE}" destId="{A32DBB46-659D-434A-8399-1E7276CAB429}" srcOrd="0" destOrd="0" presId="urn:microsoft.com/office/officeart/2005/8/layout/hList1"/>
    <dgm:cxn modelId="{2D9FC178-C8A4-4714-BC94-D3E77295E413}" srcId="{7190E71C-973A-4F13-B020-61C2A5EB6F02}" destId="{DD9DC099-7273-48D3-A157-B9096AF453D8}" srcOrd="0" destOrd="0" parTransId="{3AE21FF9-2172-4B9C-AF8D-B5E96C672854}" sibTransId="{83F63B47-8ADE-44EB-8BCA-2725325940C9}"/>
    <dgm:cxn modelId="{49456882-FB4B-43B6-B4F8-9FF089ED0D8F}" type="presOf" srcId="{86975D3A-8834-4B69-B250-748290FBC301}" destId="{CC684905-D662-4F92-87DB-61F90E5CDB0A}" srcOrd="0" destOrd="0" presId="urn:microsoft.com/office/officeart/2005/8/layout/hList1"/>
    <dgm:cxn modelId="{2FAD538F-E83C-4B71-9C46-DB50C1C3C5E7}" srcId="{DD9DC099-7273-48D3-A157-B9096AF453D8}" destId="{215CA909-A860-4E9E-ACEF-977DE1299B8C}" srcOrd="0" destOrd="0" parTransId="{5AC9A085-D82D-4ABE-897E-BD415111213D}" sibTransId="{B29B0C90-8848-4C3C-A06A-8F0774038F37}"/>
    <dgm:cxn modelId="{D90507A5-E361-41F2-B74D-7529A608A513}" type="presOf" srcId="{09E9EF3E-9051-4F25-86E7-E69DBDD0A99F}" destId="{CFC8DE9E-0895-4F7C-854B-1491DC1BA366}" srcOrd="0" destOrd="2" presId="urn:microsoft.com/office/officeart/2005/8/layout/hList1"/>
    <dgm:cxn modelId="{F6BF47AA-035A-40FC-BBA0-C6689EA83241}" srcId="{6E0137FA-EAFD-4698-A696-88D25301938E}" destId="{B2F5E28C-0A31-4D7D-B14D-7BDAC79CDF7F}" srcOrd="1" destOrd="0" parTransId="{36146146-714D-45B0-BBFF-D7BCF1069DEA}" sibTransId="{7DD2ED8E-7506-4430-8646-56DD4CE6B41D}"/>
    <dgm:cxn modelId="{9CF744CB-B29D-4F59-80D4-D7ED37526D2E}" type="presOf" srcId="{EE82AFCD-4BE3-4675-AB7C-7BDE18302379}" destId="{AECEB625-8565-40AD-8D6F-3BA9F09B052E}" srcOrd="0" destOrd="0" presId="urn:microsoft.com/office/officeart/2005/8/layout/hList1"/>
    <dgm:cxn modelId="{B4D1C1D8-7F6D-4350-9DBD-9865945F6FF8}" srcId="{86975D3A-8834-4B69-B250-748290FBC301}" destId="{EE82AFCD-4BE3-4675-AB7C-7BDE18302379}" srcOrd="0" destOrd="0" parTransId="{44A81421-758E-43B9-B295-5039A6223548}" sibTransId="{32FCDB27-8803-4820-9EE2-B584DED94CB0}"/>
    <dgm:cxn modelId="{07FC38D9-08E2-47BE-BEBC-2BE0554217D7}" type="presOf" srcId="{215CA909-A860-4E9E-ACEF-977DE1299B8C}" destId="{CFC8DE9E-0895-4F7C-854B-1491DC1BA366}" srcOrd="0" destOrd="0" presId="urn:microsoft.com/office/officeart/2005/8/layout/hList1"/>
    <dgm:cxn modelId="{61817FEB-A76E-49AF-9E5F-6FF52D237B98}" srcId="{86975D3A-8834-4B69-B250-748290FBC301}" destId="{387EFA77-13D4-447F-AC73-5C6956AA1984}" srcOrd="1" destOrd="0" parTransId="{BF46B67A-9AFC-4317-932A-15206175AB41}" sibTransId="{13A27C3F-8760-458E-B873-749741BE0998}"/>
    <dgm:cxn modelId="{5FFF16FF-E70F-4276-A234-FFE553F9DF1F}" srcId="{6E0137FA-EAFD-4698-A696-88D25301938E}" destId="{6C3EE810-BD60-4491-ACC7-F8E976F0ADCE}" srcOrd="0" destOrd="0" parTransId="{3C7BA1C6-C832-49F7-9FB0-F2DA88356382}" sibTransId="{058DABD4-961B-4027-B675-11ED34E31DF7}"/>
    <dgm:cxn modelId="{0BE3A4E6-089A-4F1A-9439-3BAD49121B1F}" type="presParOf" srcId="{1E98CF06-169D-4B01-B057-250B5039CE85}" destId="{54A96934-80B4-46A3-9B27-06A70C190133}" srcOrd="0" destOrd="0" presId="urn:microsoft.com/office/officeart/2005/8/layout/hList1"/>
    <dgm:cxn modelId="{F01F5B32-F7E7-4207-B4C1-FAFE1FD518D1}" type="presParOf" srcId="{54A96934-80B4-46A3-9B27-06A70C190133}" destId="{BD769D7B-58AC-46CD-A2C5-1C87C1E8EE0D}" srcOrd="0" destOrd="0" presId="urn:microsoft.com/office/officeart/2005/8/layout/hList1"/>
    <dgm:cxn modelId="{A2F50C6A-86E7-48BF-B86C-81630049A255}" type="presParOf" srcId="{54A96934-80B4-46A3-9B27-06A70C190133}" destId="{CFC8DE9E-0895-4F7C-854B-1491DC1BA366}" srcOrd="1" destOrd="0" presId="urn:microsoft.com/office/officeart/2005/8/layout/hList1"/>
    <dgm:cxn modelId="{E002A2D7-1C95-4AE3-BF16-AE07ABDBBA41}" type="presParOf" srcId="{1E98CF06-169D-4B01-B057-250B5039CE85}" destId="{26969135-A2D9-406E-B158-9EAFCFB478A1}" srcOrd="1" destOrd="0" presId="urn:microsoft.com/office/officeart/2005/8/layout/hList1"/>
    <dgm:cxn modelId="{A30B4EB7-6473-4B4A-88ED-2D3F3C56C56E}" type="presParOf" srcId="{1E98CF06-169D-4B01-B057-250B5039CE85}" destId="{A996FF32-3581-450B-AF09-8FB8325E728F}" srcOrd="2" destOrd="0" presId="urn:microsoft.com/office/officeart/2005/8/layout/hList1"/>
    <dgm:cxn modelId="{B0743EF7-A087-4602-91CB-49391774BD89}" type="presParOf" srcId="{A996FF32-3581-450B-AF09-8FB8325E728F}" destId="{8ED85429-0EAE-421E-ABD8-96AD9C3A485F}" srcOrd="0" destOrd="0" presId="urn:microsoft.com/office/officeart/2005/8/layout/hList1"/>
    <dgm:cxn modelId="{A194A2B4-8444-41AC-ACE2-97F35C65B7CB}" type="presParOf" srcId="{A996FF32-3581-450B-AF09-8FB8325E728F}" destId="{A32DBB46-659D-434A-8399-1E7276CAB429}" srcOrd="1" destOrd="0" presId="urn:microsoft.com/office/officeart/2005/8/layout/hList1"/>
    <dgm:cxn modelId="{0C0B1878-24B0-4EA1-B68E-CF0AB56AB15A}" type="presParOf" srcId="{1E98CF06-169D-4B01-B057-250B5039CE85}" destId="{E5AC18B4-272C-473F-BB4F-833C3627A750}" srcOrd="3" destOrd="0" presId="urn:microsoft.com/office/officeart/2005/8/layout/hList1"/>
    <dgm:cxn modelId="{D6670DB6-B751-4173-AC2D-27C72491E575}" type="presParOf" srcId="{1E98CF06-169D-4B01-B057-250B5039CE85}" destId="{C7F03CA5-0DA8-48F2-A6EA-857B6FDA0308}" srcOrd="4" destOrd="0" presId="urn:microsoft.com/office/officeart/2005/8/layout/hList1"/>
    <dgm:cxn modelId="{322344A1-04E4-4ED4-B7EA-E143B9E43D2B}" type="presParOf" srcId="{C7F03CA5-0DA8-48F2-A6EA-857B6FDA0308}" destId="{CC684905-D662-4F92-87DB-61F90E5CDB0A}" srcOrd="0" destOrd="0" presId="urn:microsoft.com/office/officeart/2005/8/layout/hList1"/>
    <dgm:cxn modelId="{B69E80A7-CA26-49BA-913D-F50571A3DE99}" type="presParOf" srcId="{C7F03CA5-0DA8-48F2-A6EA-857B6FDA0308}" destId="{AECEB625-8565-40AD-8D6F-3BA9F09B052E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769D7B-58AC-46CD-A2C5-1C87C1E8EE0D}">
      <dsp:nvSpPr>
        <dsp:cNvPr id="0" name=""/>
        <dsp:cNvSpPr/>
      </dsp:nvSpPr>
      <dsp:spPr>
        <a:xfrm>
          <a:off x="1905" y="919100"/>
          <a:ext cx="1857374" cy="592523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69088" rIns="120904" bIns="69088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b="1" kern="1200" dirty="0"/>
            <a:t>Efficient Traffic Management</a:t>
          </a:r>
          <a:endParaRPr lang="en-IN" sz="1700" kern="1200" dirty="0"/>
        </a:p>
      </dsp:txBody>
      <dsp:txXfrm>
        <a:off x="1905" y="919100"/>
        <a:ext cx="1857374" cy="592523"/>
      </dsp:txXfrm>
    </dsp:sp>
    <dsp:sp modelId="{CFC8DE9E-0895-4F7C-854B-1491DC1BA366}">
      <dsp:nvSpPr>
        <dsp:cNvPr id="0" name=""/>
        <dsp:cNvSpPr/>
      </dsp:nvSpPr>
      <dsp:spPr>
        <a:xfrm>
          <a:off x="1905" y="1511624"/>
          <a:ext cx="1857374" cy="1633275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171450" lvl="1" indent="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IN" sz="17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b="0" i="0" kern="1200" dirty="0">
              <a:solidFill>
                <a:srgbClr val="1A1A1A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Optimized Traffic flow</a:t>
          </a:r>
          <a:endParaRPr lang="en-IN" sz="2000" b="0" i="0" kern="1200" dirty="0">
            <a:solidFill>
              <a:srgbClr val="1A1A1A"/>
            </a:solidFill>
            <a:latin typeface="Times New Roman" panose="02020603050405020304" pitchFamily="18" charset="0"/>
            <a:ea typeface="+mn-ea"/>
            <a:cs typeface="Times New Roman" panose="02020603050405020304" pitchFamily="18" charset="0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2000" b="0" i="0" kern="1200" dirty="0">
              <a:solidFill>
                <a:srgbClr val="1A1A1A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Incident Management</a:t>
          </a:r>
        </a:p>
      </dsp:txBody>
      <dsp:txXfrm>
        <a:off x="1905" y="1511624"/>
        <a:ext cx="1857374" cy="1633275"/>
      </dsp:txXfrm>
    </dsp:sp>
    <dsp:sp modelId="{8ED85429-0EAE-421E-ABD8-96AD9C3A485F}">
      <dsp:nvSpPr>
        <dsp:cNvPr id="0" name=""/>
        <dsp:cNvSpPr/>
      </dsp:nvSpPr>
      <dsp:spPr>
        <a:xfrm>
          <a:off x="2119312" y="919100"/>
          <a:ext cx="1857374" cy="592523"/>
        </a:xfrm>
        <a:prstGeom prst="rect">
          <a:avLst/>
        </a:prstGeom>
        <a:solidFill>
          <a:schemeClr val="accent3">
            <a:hueOff val="4296103"/>
            <a:satOff val="0"/>
            <a:lumOff val="17844"/>
            <a:alphaOff val="0"/>
          </a:schemeClr>
        </a:solidFill>
        <a:ln w="25400" cap="flat" cmpd="sng" algn="ctr">
          <a:solidFill>
            <a:schemeClr val="accent3">
              <a:hueOff val="4296103"/>
              <a:satOff val="0"/>
              <a:lumOff val="1784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69088" rIns="120904" bIns="69088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kern="1200" dirty="0">
              <a:solidFill>
                <a:schemeClr val="bg2"/>
              </a:solidFill>
            </a:rPr>
            <a:t>Safety Improvements</a:t>
          </a:r>
        </a:p>
      </dsp:txBody>
      <dsp:txXfrm>
        <a:off x="2119312" y="919100"/>
        <a:ext cx="1857374" cy="592523"/>
      </dsp:txXfrm>
    </dsp:sp>
    <dsp:sp modelId="{A32DBB46-659D-434A-8399-1E7276CAB429}">
      <dsp:nvSpPr>
        <dsp:cNvPr id="0" name=""/>
        <dsp:cNvSpPr/>
      </dsp:nvSpPr>
      <dsp:spPr>
        <a:xfrm>
          <a:off x="2119312" y="1511624"/>
          <a:ext cx="1857374" cy="1633275"/>
        </a:xfrm>
        <a:prstGeom prst="rect">
          <a:avLst/>
        </a:prstGeom>
        <a:solidFill>
          <a:schemeClr val="accent3">
            <a:tint val="40000"/>
            <a:alpha val="90000"/>
            <a:hueOff val="4660785"/>
            <a:satOff val="13053"/>
            <a:lumOff val="2764"/>
            <a:alphaOff val="0"/>
          </a:schemeClr>
        </a:solidFill>
        <a:ln w="25400" cap="flat" cmpd="sng" algn="ctr">
          <a:solidFill>
            <a:schemeClr val="accent3">
              <a:tint val="40000"/>
              <a:alpha val="90000"/>
              <a:hueOff val="4660785"/>
              <a:satOff val="13053"/>
              <a:lumOff val="276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2000" b="0" i="0" kern="1200" dirty="0">
              <a:solidFill>
                <a:srgbClr val="1A1A1A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Accident Prevention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2000" b="0" i="0" kern="1200" dirty="0">
              <a:solidFill>
                <a:srgbClr val="1A1A1A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Emergency Response</a:t>
          </a:r>
        </a:p>
      </dsp:txBody>
      <dsp:txXfrm>
        <a:off x="2119312" y="1511624"/>
        <a:ext cx="1857374" cy="1633275"/>
      </dsp:txXfrm>
    </dsp:sp>
    <dsp:sp modelId="{CC684905-D662-4F92-87DB-61F90E5CDB0A}">
      <dsp:nvSpPr>
        <dsp:cNvPr id="0" name=""/>
        <dsp:cNvSpPr/>
      </dsp:nvSpPr>
      <dsp:spPr>
        <a:xfrm>
          <a:off x="4236719" y="919100"/>
          <a:ext cx="1857374" cy="592523"/>
        </a:xfrm>
        <a:prstGeom prst="rect">
          <a:avLst/>
        </a:prstGeom>
        <a:solidFill>
          <a:schemeClr val="accent3">
            <a:hueOff val="8592206"/>
            <a:satOff val="0"/>
            <a:lumOff val="35687"/>
            <a:alphaOff val="0"/>
          </a:schemeClr>
        </a:solidFill>
        <a:ln w="25400" cap="flat" cmpd="sng" algn="ctr">
          <a:solidFill>
            <a:schemeClr val="accent3">
              <a:hueOff val="8592206"/>
              <a:satOff val="0"/>
              <a:lumOff val="3568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69088" rIns="120904" bIns="69088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kern="1200" dirty="0">
              <a:solidFill>
                <a:schemeClr val="bg2"/>
              </a:solidFill>
            </a:rPr>
            <a:t>Environmental Benefits</a:t>
          </a:r>
        </a:p>
      </dsp:txBody>
      <dsp:txXfrm>
        <a:off x="4236719" y="919100"/>
        <a:ext cx="1857374" cy="592523"/>
      </dsp:txXfrm>
    </dsp:sp>
    <dsp:sp modelId="{AECEB625-8565-40AD-8D6F-3BA9F09B052E}">
      <dsp:nvSpPr>
        <dsp:cNvPr id="0" name=""/>
        <dsp:cNvSpPr/>
      </dsp:nvSpPr>
      <dsp:spPr>
        <a:xfrm>
          <a:off x="4238625" y="1538295"/>
          <a:ext cx="1857374" cy="1633275"/>
        </a:xfrm>
        <a:prstGeom prst="rect">
          <a:avLst/>
        </a:prstGeom>
        <a:solidFill>
          <a:schemeClr val="accent3">
            <a:tint val="40000"/>
            <a:alpha val="90000"/>
            <a:hueOff val="9321570"/>
            <a:satOff val="26106"/>
            <a:lumOff val="5529"/>
            <a:alphaOff val="0"/>
          </a:schemeClr>
        </a:solidFill>
        <a:ln w="25400" cap="flat" cmpd="sng" algn="ctr">
          <a:solidFill>
            <a:schemeClr val="accent3">
              <a:tint val="40000"/>
              <a:alpha val="90000"/>
              <a:hueOff val="9321570"/>
              <a:satOff val="26106"/>
              <a:lumOff val="552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2000" b="0" kern="1200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Reduced Emissions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2000" b="0" i="0" kern="1200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Sustainable Urban Planning</a:t>
          </a:r>
        </a:p>
      </dsp:txBody>
      <dsp:txXfrm>
        <a:off x="4238625" y="1538295"/>
        <a:ext cx="1857374" cy="163327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SLIDES_API1102494674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SLIDES_API1102494674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SLIDES_API1102494674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SLIDES_API1102494674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SLIDES_API1102494674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SLIDES_API1102494674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SLIDES_API1102494674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SLIDES_API1102494674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SLIDES_API1102494674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SLIDES_API1102494674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SLIDES_API1102494674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SLIDES_API1102494674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SLIDES_API1102494674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SLIDES_API1102494674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SLIDES_API1102494674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SLIDES_API1102494674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SLIDES_API1102494674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SLIDES_API1102494674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SLIDES_API1102494674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SLIDES_API1102494674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SLIDES_API1102494674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SLIDES_API1102494674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SLIDES_API1102494674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SLIDES_API1102494674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e63d9dfb52_2_20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2e63d9dfb52_2_20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" name="Google Shape;36;p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7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" name="Google Shape;59;p8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9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" name="Google Shape;77;p11"/>
          <p:cNvSpPr txBox="1">
            <a:spLocks noGrp="1"/>
          </p:cNvSpPr>
          <p:nvPr>
            <p:ph type="title" hasCustomPrompt="1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7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0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87;p13">
            <a:extLst>
              <a:ext uri="{FF2B5EF4-FFF2-40B4-BE49-F238E27FC236}">
                <a16:creationId xmlns:a16="http://schemas.microsoft.com/office/drawing/2014/main" id="{42DA3F0E-EBE6-C171-0743-02D94EA02E40}"/>
              </a:ext>
            </a:extLst>
          </p:cNvPr>
          <p:cNvSpPr txBox="1"/>
          <p:nvPr/>
        </p:nvSpPr>
        <p:spPr>
          <a:xfrm>
            <a:off x="29543" y="2514635"/>
            <a:ext cx="9201150" cy="43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rgbClr val="000000"/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Analyzing and predicting traffic patterns to improve management and reduce congestion.</a:t>
            </a:r>
            <a:endParaRPr lang="en-US" dirty="0">
              <a:solidFill>
                <a:schemeClr val="dk1"/>
              </a:solidFill>
              <a:latin typeface="Cascadia Code SemiBold" panose="020B0609020000020004" pitchFamily="49" charset="0"/>
              <a:cs typeface="Cascadia Code SemiBold" panose="020B0609020000020004" pitchFamily="49" charset="0"/>
            </a:endParaRPr>
          </a:p>
        </p:txBody>
      </p:sp>
      <p:sp>
        <p:nvSpPr>
          <p:cNvPr id="3" name="Google Shape;88;p13">
            <a:extLst>
              <a:ext uri="{FF2B5EF4-FFF2-40B4-BE49-F238E27FC236}">
                <a16:creationId xmlns:a16="http://schemas.microsoft.com/office/drawing/2014/main" id="{2F6936C9-8A7C-A7CE-D14D-695045A00DD6}"/>
              </a:ext>
            </a:extLst>
          </p:cNvPr>
          <p:cNvSpPr txBox="1"/>
          <p:nvPr/>
        </p:nvSpPr>
        <p:spPr>
          <a:xfrm>
            <a:off x="1270000" y="3876975"/>
            <a:ext cx="4913400" cy="919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ea typeface="Lato"/>
                <a:cs typeface="Lato"/>
                <a:sym typeface="Lato"/>
              </a:rPr>
              <a:t>Project </a:t>
            </a:r>
            <a:r>
              <a:rPr lang="en" sz="1800" b="1" dirty="0">
                <a:solidFill>
                  <a:srgbClr val="000000"/>
                </a:solidFill>
                <a:latin typeface="Arial"/>
                <a:ea typeface="Lato"/>
                <a:cs typeface="Lato"/>
                <a:sym typeface="Lato"/>
              </a:rPr>
              <a:t>by : - 	Rohan Tekale</a:t>
            </a:r>
            <a:endParaRPr sz="1800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000000"/>
                </a:solidFill>
                <a:latin typeface="Arial"/>
                <a:ea typeface="Lato"/>
                <a:cs typeface="Lato"/>
                <a:sym typeface="Lato"/>
              </a:rPr>
              <a:t>		Shivang Thigale</a:t>
            </a:r>
            <a:endParaRPr sz="1800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5FAD4D8-F202-A4A8-1A1D-0CF752EA7DFF}"/>
              </a:ext>
            </a:extLst>
          </p:cNvPr>
          <p:cNvSpPr/>
          <p:nvPr/>
        </p:nvSpPr>
        <p:spPr>
          <a:xfrm>
            <a:off x="343826" y="941638"/>
            <a:ext cx="8231741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" sz="36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Traffic Pattern Analysis and Prediction</a:t>
            </a:r>
            <a:endParaRPr lang="en-IN" sz="36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9C22BA0-3E4C-66D4-BB2C-820FBBB37B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2928" y="2909979"/>
            <a:ext cx="3352639" cy="2206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8371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1"/>
          <p:cNvSpPr txBox="1">
            <a:spLocks noGrp="1"/>
          </p:cNvSpPr>
          <p:nvPr>
            <p:ph type="title"/>
          </p:nvPr>
        </p:nvSpPr>
        <p:spPr>
          <a:xfrm>
            <a:off x="318300" y="542275"/>
            <a:ext cx="7688700" cy="6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000000"/>
                </a:solidFill>
                <a:latin typeface="Arial"/>
              </a:rPr>
              <a:t>Exploratory Data Analysis (EDA)</a:t>
            </a:r>
            <a:endParaRPr sz="3000"/>
          </a:p>
        </p:txBody>
      </p:sp>
      <p:pic>
        <p:nvPicPr>
          <p:cNvPr id="179" name="Google Shape;17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900" y="1363500"/>
            <a:ext cx="5664827" cy="12706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7724" y="1789625"/>
            <a:ext cx="3213719" cy="254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3100" y="2864829"/>
            <a:ext cx="5554623" cy="20324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2"/>
          <p:cNvSpPr txBox="1">
            <a:spLocks noGrp="1"/>
          </p:cNvSpPr>
          <p:nvPr>
            <p:ph type="title"/>
          </p:nvPr>
        </p:nvSpPr>
        <p:spPr>
          <a:xfrm>
            <a:off x="318300" y="542275"/>
            <a:ext cx="8408700" cy="6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000000"/>
                </a:solidFill>
                <a:latin typeface="Arial"/>
              </a:rPr>
              <a:t>Exploratory Data Analysis (EDA) (Continued)</a:t>
            </a:r>
            <a:endParaRPr sz="3000"/>
          </a:p>
        </p:txBody>
      </p:sp>
      <p:pic>
        <p:nvPicPr>
          <p:cNvPr id="187" name="Google Shape;18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3000" y="1188775"/>
            <a:ext cx="5777613" cy="38280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3"/>
          <p:cNvSpPr txBox="1">
            <a:spLocks noGrp="1"/>
          </p:cNvSpPr>
          <p:nvPr>
            <p:ph type="title"/>
          </p:nvPr>
        </p:nvSpPr>
        <p:spPr>
          <a:xfrm>
            <a:off x="245525" y="595813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000000"/>
                </a:solidFill>
                <a:latin typeface="Arial"/>
              </a:rPr>
              <a:t>Model Comparison</a:t>
            </a:r>
            <a:endParaRPr sz="3000" dirty="0"/>
          </a:p>
        </p:txBody>
      </p:sp>
      <p:pic>
        <p:nvPicPr>
          <p:cNvPr id="198" name="Picture 197">
            <a:extLst>
              <a:ext uri="{FF2B5EF4-FFF2-40B4-BE49-F238E27FC236}">
                <a16:creationId xmlns:a16="http://schemas.microsoft.com/office/drawing/2014/main" id="{29081C4D-C269-7F82-85E0-DDA2466008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50569"/>
            <a:ext cx="9144000" cy="3407690"/>
          </a:xfrm>
          <a:prstGeom prst="rect">
            <a:avLst/>
          </a:prstGeom>
        </p:spPr>
      </p:pic>
      <p:sp>
        <p:nvSpPr>
          <p:cNvPr id="199" name="TextBox 198">
            <a:extLst>
              <a:ext uri="{FF2B5EF4-FFF2-40B4-BE49-F238E27FC236}">
                <a16:creationId xmlns:a16="http://schemas.microsoft.com/office/drawing/2014/main" id="{A5AA3E1B-1CB3-F051-AB7A-8519765359E8}"/>
              </a:ext>
            </a:extLst>
          </p:cNvPr>
          <p:cNvSpPr txBox="1"/>
          <p:nvPr/>
        </p:nvSpPr>
        <p:spPr>
          <a:xfrm>
            <a:off x="185980" y="1216617"/>
            <a:ext cx="6850251" cy="1021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000000"/>
                </a:solidFill>
                <a:latin typeface="Arial"/>
                <a:ea typeface="Lato"/>
                <a:cs typeface="Lato"/>
                <a:sym typeface="Lato"/>
              </a:rPr>
              <a:t>Comparison of models based on accuracy, precision, recall.</a:t>
            </a:r>
            <a:endParaRPr lang="en-US" sz="1600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lang="en-US" sz="1600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endParaRPr lang="en-IN" sz="16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4"/>
          <p:cNvSpPr txBox="1">
            <a:spLocks noGrp="1"/>
          </p:cNvSpPr>
          <p:nvPr>
            <p:ph type="title"/>
          </p:nvPr>
        </p:nvSpPr>
        <p:spPr>
          <a:xfrm>
            <a:off x="439100" y="5858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000000"/>
                </a:solidFill>
                <a:latin typeface="Arial"/>
              </a:rPr>
              <a:t>Results and Accuracy</a:t>
            </a:r>
            <a:endParaRPr sz="3000"/>
          </a:p>
        </p:txBody>
      </p:sp>
      <p:sp>
        <p:nvSpPr>
          <p:cNvPr id="199" name="Google Shape;199;p24"/>
          <p:cNvSpPr txBox="1">
            <a:spLocks noGrp="1"/>
          </p:cNvSpPr>
          <p:nvPr>
            <p:ph type="body" idx="1"/>
          </p:nvPr>
        </p:nvSpPr>
        <p:spPr>
          <a:xfrm>
            <a:off x="439100" y="1359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 b="1" dirty="0">
                <a:solidFill>
                  <a:srgbClr val="000000"/>
                </a:solidFill>
                <a:latin typeface="Arial"/>
              </a:rPr>
              <a:t> Different Models results with accuracy scores</a:t>
            </a:r>
            <a:endParaRPr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2EE8F1B-C49D-EDED-7636-A49AB0090B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780" y="1926325"/>
            <a:ext cx="7424439" cy="24132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5"/>
          <p:cNvSpPr txBox="1">
            <a:spLocks noGrp="1"/>
          </p:cNvSpPr>
          <p:nvPr>
            <p:ph type="title"/>
          </p:nvPr>
        </p:nvSpPr>
        <p:spPr>
          <a:xfrm>
            <a:off x="328475" y="59967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000000"/>
                </a:solidFill>
                <a:latin typeface="Arial"/>
              </a:rPr>
              <a:t>User Interface</a:t>
            </a:r>
            <a:endParaRPr sz="3000"/>
          </a:p>
        </p:txBody>
      </p:sp>
      <p:sp>
        <p:nvSpPr>
          <p:cNvPr id="205" name="Google Shape;205;p25"/>
          <p:cNvSpPr txBox="1">
            <a:spLocks noGrp="1"/>
          </p:cNvSpPr>
          <p:nvPr>
            <p:ph type="body" idx="1"/>
          </p:nvPr>
        </p:nvSpPr>
        <p:spPr>
          <a:xfrm>
            <a:off x="384831" y="1288037"/>
            <a:ext cx="7688700" cy="45043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 b="1" dirty="0">
                <a:solidFill>
                  <a:srgbClr val="000000"/>
                </a:solidFill>
                <a:latin typeface="Arial"/>
              </a:rPr>
              <a:t>Overview of the user interface for monitoring traffic patterns.</a:t>
            </a:r>
            <a:endParaRPr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4E7705-B84A-6D25-460B-9593D9E419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3248" y="1738468"/>
            <a:ext cx="5935852" cy="312868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1924" y="2100103"/>
            <a:ext cx="7989377" cy="26966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>
            <a:spLocks noGrp="1"/>
          </p:cNvSpPr>
          <p:nvPr>
            <p:ph type="title"/>
          </p:nvPr>
        </p:nvSpPr>
        <p:spPr>
          <a:xfrm>
            <a:off x="260925" y="60782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000000"/>
                </a:solidFill>
                <a:latin typeface="Arial"/>
              </a:rPr>
              <a:t>Business Problem</a:t>
            </a:r>
            <a:endParaRPr sz="3000" dirty="0"/>
          </a:p>
        </p:txBody>
      </p:sp>
      <p:sp>
        <p:nvSpPr>
          <p:cNvPr id="94" name="Google Shape;94;p14"/>
          <p:cNvSpPr txBox="1">
            <a:spLocks noGrp="1"/>
          </p:cNvSpPr>
          <p:nvPr>
            <p:ph type="body" idx="1"/>
          </p:nvPr>
        </p:nvSpPr>
        <p:spPr>
          <a:xfrm>
            <a:off x="629095" y="1355603"/>
            <a:ext cx="8235936" cy="128177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-US" sz="2400" b="1" dirty="0">
                <a:solidFill>
                  <a:srgbClr val="000000"/>
                </a:solidFill>
                <a:latin typeface="Arial"/>
              </a:rPr>
              <a:t>	"Analyzing and Predicting Traffic Patterns”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-US" sz="2400" b="1" dirty="0">
                <a:solidFill>
                  <a:srgbClr val="000000"/>
                </a:solidFill>
                <a:latin typeface="Arial"/>
              </a:rPr>
              <a:t>             </a:t>
            </a:r>
            <a:r>
              <a:rPr lang="en-US" sz="2000" b="1" dirty="0">
                <a:solidFill>
                  <a:srgbClr val="000000"/>
                </a:solidFill>
                <a:latin typeface="Arial"/>
              </a:rPr>
              <a:t>A Data-Driven Approach (Nov 2015 - June 2017)</a:t>
            </a:r>
            <a:endParaRPr lang="en-US" sz="2000" dirty="0"/>
          </a:p>
        </p:txBody>
      </p:sp>
      <p:pic>
        <p:nvPicPr>
          <p:cNvPr id="95" name="Google Shape;9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0250" y="2637383"/>
            <a:ext cx="4405200" cy="17334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5"/>
          <p:cNvSpPr txBox="1">
            <a:spLocks noGrp="1"/>
          </p:cNvSpPr>
          <p:nvPr>
            <p:ph type="title"/>
          </p:nvPr>
        </p:nvSpPr>
        <p:spPr>
          <a:xfrm>
            <a:off x="203400" y="588075"/>
            <a:ext cx="7688700" cy="50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000000"/>
                </a:solidFill>
                <a:latin typeface="Arial"/>
              </a:rPr>
              <a:t>Business Problem (Continued)</a:t>
            </a:r>
            <a:endParaRPr sz="3000"/>
          </a:p>
        </p:txBody>
      </p:sp>
      <p:sp>
        <p:nvSpPr>
          <p:cNvPr id="101" name="Google Shape;101;p15"/>
          <p:cNvSpPr txBox="1">
            <a:spLocks noGrp="1"/>
          </p:cNvSpPr>
          <p:nvPr>
            <p:ph type="body" idx="1"/>
          </p:nvPr>
        </p:nvSpPr>
        <p:spPr>
          <a:xfrm>
            <a:off x="203400" y="1222625"/>
            <a:ext cx="7688700" cy="83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 b="1" dirty="0">
                <a:solidFill>
                  <a:srgbClr val="000000"/>
                </a:solidFill>
                <a:latin typeface="Arial"/>
              </a:rPr>
              <a:t>Goal: Improve traffic management, reduce congestion, and enhance road safety.</a:t>
            </a:r>
            <a:endParaRPr sz="2000" dirty="0"/>
          </a:p>
        </p:txBody>
      </p:sp>
      <p:pic>
        <p:nvPicPr>
          <p:cNvPr id="102" name="Google Shape;10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400" y="2359050"/>
            <a:ext cx="3504900" cy="234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54925" y="2514100"/>
            <a:ext cx="4427300" cy="217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6"/>
          <p:cNvSpPr txBox="1">
            <a:spLocks noGrp="1"/>
          </p:cNvSpPr>
          <p:nvPr>
            <p:ph type="title"/>
          </p:nvPr>
        </p:nvSpPr>
        <p:spPr>
          <a:xfrm>
            <a:off x="116325" y="575950"/>
            <a:ext cx="86055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000000"/>
                </a:solidFill>
                <a:latin typeface="Arial"/>
              </a:rPr>
              <a:t>What We Have Done</a:t>
            </a:r>
            <a:endParaRPr sz="3000"/>
          </a:p>
        </p:txBody>
      </p:sp>
      <p:sp>
        <p:nvSpPr>
          <p:cNvPr id="109" name="Google Shape;109;p16"/>
          <p:cNvSpPr txBox="1">
            <a:spLocks noGrp="1"/>
          </p:cNvSpPr>
          <p:nvPr>
            <p:ph type="body" idx="1"/>
          </p:nvPr>
        </p:nvSpPr>
        <p:spPr>
          <a:xfrm>
            <a:off x="126100" y="1291400"/>
            <a:ext cx="8605500" cy="128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 b="1">
                <a:solidFill>
                  <a:srgbClr val="000000"/>
                </a:solidFill>
                <a:latin typeface="Arial"/>
              </a:rPr>
              <a:t>Collected data, performed EDA, engineered features, trained models.</a:t>
            </a:r>
            <a:endParaRPr sz="2000"/>
          </a:p>
        </p:txBody>
      </p:sp>
      <p:pic>
        <p:nvPicPr>
          <p:cNvPr id="110" name="Google Shape;11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5325" y="2032200"/>
            <a:ext cx="5353350" cy="266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7"/>
          <p:cNvSpPr txBox="1">
            <a:spLocks noGrp="1"/>
          </p:cNvSpPr>
          <p:nvPr>
            <p:ph type="title"/>
          </p:nvPr>
        </p:nvSpPr>
        <p:spPr>
          <a:xfrm>
            <a:off x="115550" y="591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000000"/>
                </a:solidFill>
                <a:latin typeface="Arial"/>
              </a:rPr>
              <a:t>How It Helps</a:t>
            </a:r>
            <a:endParaRPr sz="3000"/>
          </a:p>
        </p:txBody>
      </p:sp>
      <p:sp>
        <p:nvSpPr>
          <p:cNvPr id="116" name="Google Shape;116;p17"/>
          <p:cNvSpPr txBox="1">
            <a:spLocks noGrp="1"/>
          </p:cNvSpPr>
          <p:nvPr>
            <p:ph type="body" idx="1"/>
          </p:nvPr>
        </p:nvSpPr>
        <p:spPr>
          <a:xfrm>
            <a:off x="115550" y="1319600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 b="1">
                <a:solidFill>
                  <a:srgbClr val="000000"/>
                </a:solidFill>
                <a:latin typeface="Arial"/>
              </a:rPr>
              <a:t>Improves traffic flow, reduces delays, enhances safety.</a:t>
            </a:r>
            <a:endParaRPr sz="2000"/>
          </a:p>
        </p:txBody>
      </p:sp>
      <p:pic>
        <p:nvPicPr>
          <p:cNvPr id="117" name="Google Shape;11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7312" y="1865467"/>
            <a:ext cx="6309375" cy="2859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263B5710-B485-450C-4FD5-DF01A1D9BD5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33717991"/>
              </p:ext>
            </p:extLst>
          </p:nvPr>
        </p:nvGraphicFramePr>
        <p:xfrm>
          <a:off x="795580" y="53975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054" name="Picture 6">
            <a:extLst>
              <a:ext uri="{FF2B5EF4-FFF2-40B4-BE49-F238E27FC236}">
                <a16:creationId xmlns:a16="http://schemas.microsoft.com/office/drawing/2014/main" id="{10E707FB-008A-1E32-F0D4-008F81B6A8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8015" y="1045571"/>
            <a:ext cx="3124200" cy="3362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66759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8"/>
          <p:cNvSpPr txBox="1">
            <a:spLocks noGrp="1"/>
          </p:cNvSpPr>
          <p:nvPr>
            <p:ph type="title"/>
          </p:nvPr>
        </p:nvSpPr>
        <p:spPr>
          <a:xfrm>
            <a:off x="214775" y="60782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000000"/>
                </a:solidFill>
                <a:latin typeface="Arial"/>
              </a:rPr>
              <a:t>Why We Use It</a:t>
            </a:r>
            <a:endParaRPr sz="3000"/>
          </a:p>
        </p:txBody>
      </p:sp>
      <p:sp>
        <p:nvSpPr>
          <p:cNvPr id="123" name="Google Shape;123;p18"/>
          <p:cNvSpPr txBox="1">
            <a:spLocks noGrp="1"/>
          </p:cNvSpPr>
          <p:nvPr>
            <p:ph type="body" idx="1"/>
          </p:nvPr>
        </p:nvSpPr>
        <p:spPr>
          <a:xfrm>
            <a:off x="214775" y="144120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 b="1">
                <a:solidFill>
                  <a:srgbClr val="000000"/>
                </a:solidFill>
                <a:latin typeface="Arial"/>
              </a:rPr>
              <a:t>Data-driven decisions for efficient traffic management.</a:t>
            </a:r>
            <a:endParaRPr sz="2000"/>
          </a:p>
        </p:txBody>
      </p:sp>
      <p:pic>
        <p:nvPicPr>
          <p:cNvPr id="124" name="Google Shape;12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775" y="2274575"/>
            <a:ext cx="3681925" cy="258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6625" y="2274575"/>
            <a:ext cx="4137926" cy="2391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9"/>
          <p:cNvSpPr txBox="1">
            <a:spLocks noGrp="1"/>
          </p:cNvSpPr>
          <p:nvPr>
            <p:ph type="title"/>
          </p:nvPr>
        </p:nvSpPr>
        <p:spPr>
          <a:xfrm>
            <a:off x="311700" y="62397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000000"/>
                </a:solidFill>
                <a:latin typeface="Arial"/>
              </a:rPr>
              <a:t>Tech Stack and Algorithms</a:t>
            </a:r>
            <a:endParaRPr sz="3000"/>
          </a:p>
        </p:txBody>
      </p:sp>
      <p:sp>
        <p:nvSpPr>
          <p:cNvPr id="131" name="Google Shape;131;p19"/>
          <p:cNvSpPr txBox="1">
            <a:spLocks noGrp="1"/>
          </p:cNvSpPr>
          <p:nvPr>
            <p:ph type="body" idx="1"/>
          </p:nvPr>
        </p:nvSpPr>
        <p:spPr>
          <a:xfrm>
            <a:off x="422500" y="1441200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 b="1">
                <a:solidFill>
                  <a:srgbClr val="000000"/>
                </a:solidFill>
                <a:latin typeface="Arial"/>
              </a:rPr>
              <a:t>Python, Pandas, Scikit-learn, Random Forest, Gradient Boosting, XGBoost.</a:t>
            </a:r>
            <a:endParaRPr sz="2000"/>
          </a:p>
        </p:txBody>
      </p:sp>
      <p:pic>
        <p:nvPicPr>
          <p:cNvPr id="132" name="Google Shape;13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134" y="2135793"/>
            <a:ext cx="1682100" cy="168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03175" y="2060223"/>
            <a:ext cx="2763100" cy="111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63209" y="2400224"/>
            <a:ext cx="3314700" cy="207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FC8FE1E-3BAB-FBF9-A1B4-50E593E0A5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4134" y="3473149"/>
            <a:ext cx="5440709" cy="1510584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0"/>
          <p:cNvSpPr txBox="1">
            <a:spLocks noGrp="1"/>
          </p:cNvSpPr>
          <p:nvPr>
            <p:ph type="title"/>
          </p:nvPr>
        </p:nvSpPr>
        <p:spPr>
          <a:xfrm>
            <a:off x="727650" y="57552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000000"/>
                </a:solidFill>
                <a:latin typeface="Arial"/>
              </a:rPr>
              <a:t>Analysis Flow Chart</a:t>
            </a:r>
            <a:endParaRPr sz="3000"/>
          </a:p>
        </p:txBody>
      </p:sp>
      <p:sp>
        <p:nvSpPr>
          <p:cNvPr id="140" name="Google Shape;140;p20"/>
          <p:cNvSpPr/>
          <p:nvPr/>
        </p:nvSpPr>
        <p:spPr>
          <a:xfrm rot="-1123881">
            <a:off x="7008927" y="2642876"/>
            <a:ext cx="1192037" cy="63522"/>
          </a:xfrm>
          <a:prstGeom prst="roundRect">
            <a:avLst>
              <a:gd name="adj" fmla="val 5000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20"/>
          <p:cNvSpPr/>
          <p:nvPr/>
        </p:nvSpPr>
        <p:spPr>
          <a:xfrm rot="1123881" flipH="1">
            <a:off x="5920479" y="2639878"/>
            <a:ext cx="1192037" cy="69416"/>
          </a:xfrm>
          <a:prstGeom prst="roundRect">
            <a:avLst>
              <a:gd name="adj" fmla="val 5000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20"/>
          <p:cNvSpPr/>
          <p:nvPr/>
        </p:nvSpPr>
        <p:spPr>
          <a:xfrm rot="-1123881">
            <a:off x="4838614" y="2639878"/>
            <a:ext cx="1192037" cy="69416"/>
          </a:xfrm>
          <a:prstGeom prst="roundRect">
            <a:avLst>
              <a:gd name="adj" fmla="val 5000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20"/>
          <p:cNvSpPr/>
          <p:nvPr/>
        </p:nvSpPr>
        <p:spPr>
          <a:xfrm rot="1123881" flipH="1">
            <a:off x="3752544" y="2639878"/>
            <a:ext cx="1192037" cy="69416"/>
          </a:xfrm>
          <a:prstGeom prst="roundRect">
            <a:avLst>
              <a:gd name="adj" fmla="val 5000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20"/>
          <p:cNvSpPr/>
          <p:nvPr/>
        </p:nvSpPr>
        <p:spPr>
          <a:xfrm rot="-1123881">
            <a:off x="2675029" y="2639878"/>
            <a:ext cx="1192037" cy="69416"/>
          </a:xfrm>
          <a:prstGeom prst="roundRect">
            <a:avLst>
              <a:gd name="adj" fmla="val 5000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20"/>
          <p:cNvSpPr/>
          <p:nvPr/>
        </p:nvSpPr>
        <p:spPr>
          <a:xfrm rot="1123881" flipH="1">
            <a:off x="1566106" y="2639878"/>
            <a:ext cx="1192037" cy="69416"/>
          </a:xfrm>
          <a:prstGeom prst="roundRect">
            <a:avLst>
              <a:gd name="adj" fmla="val 50000"/>
            </a:avLst>
          </a:prstGeom>
          <a:solidFill>
            <a:srgbClr val="701C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6" name="Google Shape;146;p20"/>
          <p:cNvGrpSpPr/>
          <p:nvPr/>
        </p:nvGrpSpPr>
        <p:grpSpPr>
          <a:xfrm>
            <a:off x="4243180" y="3274528"/>
            <a:ext cx="1225708" cy="808137"/>
            <a:chOff x="4665129" y="3005991"/>
            <a:chExt cx="696900" cy="666120"/>
          </a:xfrm>
        </p:grpSpPr>
        <p:sp>
          <p:nvSpPr>
            <p:cNvPr id="147" name="Google Shape;147;p20"/>
            <p:cNvSpPr txBox="1"/>
            <p:nvPr/>
          </p:nvSpPr>
          <p:spPr>
            <a:xfrm>
              <a:off x="4665129" y="3192412"/>
              <a:ext cx="696900" cy="47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200" b="1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Feature Engineering</a:t>
              </a:r>
              <a:endParaRPr sz="1200" b="1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8" name="Google Shape;148;p20"/>
            <p:cNvSpPr/>
            <p:nvPr/>
          </p:nvSpPr>
          <p:spPr>
            <a:xfrm>
              <a:off x="4976490" y="3005991"/>
              <a:ext cx="90000" cy="67500"/>
            </a:xfrm>
            <a:prstGeom prst="triangle">
              <a:avLst>
                <a:gd name="adj" fmla="val 50000"/>
              </a:avLst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9" name="Google Shape;149;p20"/>
          <p:cNvGrpSpPr/>
          <p:nvPr/>
        </p:nvGrpSpPr>
        <p:grpSpPr>
          <a:xfrm>
            <a:off x="6210588" y="2713299"/>
            <a:ext cx="1742564" cy="1725428"/>
            <a:chOff x="6312375" y="2543425"/>
            <a:chExt cx="1653600" cy="1422212"/>
          </a:xfrm>
        </p:grpSpPr>
        <p:sp>
          <p:nvSpPr>
            <p:cNvPr id="150" name="Google Shape;150;p20"/>
            <p:cNvSpPr/>
            <p:nvPr/>
          </p:nvSpPr>
          <p:spPr>
            <a:xfrm rot="-1789476">
              <a:off x="7058947" y="2572699"/>
              <a:ext cx="160451" cy="160451"/>
            </a:xfrm>
            <a:prstGeom prst="ellipse">
              <a:avLst/>
            </a:prstGeom>
            <a:solidFill>
              <a:srgbClr val="FFFFFF"/>
            </a:solidFill>
            <a:ln w="38100" cap="flat" cmpd="sng">
              <a:solidFill>
                <a:srgbClr val="85858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20"/>
            <p:cNvSpPr txBox="1"/>
            <p:nvPr/>
          </p:nvSpPr>
          <p:spPr>
            <a:xfrm>
              <a:off x="6312375" y="3317038"/>
              <a:ext cx="1653600" cy="6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Model Evaluation</a:t>
              </a:r>
              <a:endParaRPr sz="1200" b="1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ctr" rtl="0">
                <a:lnSpc>
                  <a:spcPct val="115000"/>
                </a:lnSpc>
                <a:spcBef>
                  <a:spcPts val="1600"/>
                </a:spcBef>
                <a:spcAft>
                  <a:spcPts val="1600"/>
                </a:spcAft>
                <a:buNone/>
              </a:pPr>
              <a:endParaRPr sz="1200" b="1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2" name="Google Shape;152;p20"/>
            <p:cNvSpPr/>
            <p:nvPr/>
          </p:nvSpPr>
          <p:spPr>
            <a:xfrm>
              <a:off x="7094180" y="3005991"/>
              <a:ext cx="90000" cy="67500"/>
            </a:xfrm>
            <a:prstGeom prst="triangle">
              <a:avLst>
                <a:gd name="adj" fmla="val 50000"/>
              </a:avLst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3" name="Google Shape;153;p20"/>
          <p:cNvGrpSpPr/>
          <p:nvPr/>
        </p:nvGrpSpPr>
        <p:grpSpPr>
          <a:xfrm>
            <a:off x="7536440" y="1441198"/>
            <a:ext cx="1259818" cy="1180972"/>
            <a:chOff x="5460126" y="1494888"/>
            <a:chExt cx="1195500" cy="973436"/>
          </a:xfrm>
        </p:grpSpPr>
        <p:sp>
          <p:nvSpPr>
            <p:cNvPr id="154" name="Google Shape;154;p20"/>
            <p:cNvSpPr/>
            <p:nvPr/>
          </p:nvSpPr>
          <p:spPr>
            <a:xfrm rot="-1789476">
              <a:off x="5977648" y="2278597"/>
              <a:ext cx="160451" cy="160451"/>
            </a:xfrm>
            <a:prstGeom prst="ellipse">
              <a:avLst/>
            </a:prstGeom>
            <a:solidFill>
              <a:srgbClr val="FFFFFF"/>
            </a:solidFill>
            <a:ln w="38100" cap="flat" cmpd="sng">
              <a:solidFill>
                <a:srgbClr val="85858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20"/>
            <p:cNvSpPr txBox="1"/>
            <p:nvPr/>
          </p:nvSpPr>
          <p:spPr>
            <a:xfrm>
              <a:off x="5460126" y="1494888"/>
              <a:ext cx="1195500" cy="30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200" b="1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Visualization</a:t>
              </a:r>
              <a:endParaRPr sz="1200" b="1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6" name="Google Shape;156;p20"/>
            <p:cNvSpPr/>
            <p:nvPr/>
          </p:nvSpPr>
          <p:spPr>
            <a:xfrm rot="10800000">
              <a:off x="6012570" y="1920663"/>
              <a:ext cx="90000" cy="67500"/>
            </a:xfrm>
            <a:prstGeom prst="triangle">
              <a:avLst>
                <a:gd name="adj" fmla="val 50000"/>
              </a:avLst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7" name="Google Shape;157;p20"/>
          <p:cNvGrpSpPr/>
          <p:nvPr/>
        </p:nvGrpSpPr>
        <p:grpSpPr>
          <a:xfrm>
            <a:off x="3431241" y="1441227"/>
            <a:ext cx="734393" cy="1180958"/>
            <a:chOff x="3631021" y="1494899"/>
            <a:chExt cx="696900" cy="973424"/>
          </a:xfrm>
        </p:grpSpPr>
        <p:sp>
          <p:nvSpPr>
            <p:cNvPr id="158" name="Google Shape;158;p20"/>
            <p:cNvSpPr/>
            <p:nvPr/>
          </p:nvSpPr>
          <p:spPr>
            <a:xfrm rot="-1789476">
              <a:off x="3899258" y="2278597"/>
              <a:ext cx="160451" cy="160451"/>
            </a:xfrm>
            <a:prstGeom prst="ellipse">
              <a:avLst/>
            </a:prstGeom>
            <a:solidFill>
              <a:srgbClr val="FFFFFF"/>
            </a:solidFill>
            <a:ln w="38100" cap="flat" cmpd="sng">
              <a:solidFill>
                <a:srgbClr val="85858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20"/>
            <p:cNvSpPr txBox="1"/>
            <p:nvPr/>
          </p:nvSpPr>
          <p:spPr>
            <a:xfrm>
              <a:off x="3631021" y="1494899"/>
              <a:ext cx="696900" cy="30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200" b="1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EDA</a:t>
              </a:r>
              <a:endParaRPr sz="1200" b="1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0" name="Google Shape;160;p20"/>
            <p:cNvSpPr/>
            <p:nvPr/>
          </p:nvSpPr>
          <p:spPr>
            <a:xfrm rot="10800000">
              <a:off x="3934465" y="1920663"/>
              <a:ext cx="90000" cy="67500"/>
            </a:xfrm>
            <a:prstGeom prst="triangle">
              <a:avLst>
                <a:gd name="adj" fmla="val 57128"/>
              </a:avLst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1" name="Google Shape;161;p20"/>
          <p:cNvGrpSpPr/>
          <p:nvPr/>
        </p:nvGrpSpPr>
        <p:grpSpPr>
          <a:xfrm>
            <a:off x="5213010" y="1441213"/>
            <a:ext cx="1742564" cy="1180972"/>
            <a:chOff x="5332375" y="1494888"/>
            <a:chExt cx="1653600" cy="973436"/>
          </a:xfrm>
        </p:grpSpPr>
        <p:sp>
          <p:nvSpPr>
            <p:cNvPr id="162" name="Google Shape;162;p20"/>
            <p:cNvSpPr/>
            <p:nvPr/>
          </p:nvSpPr>
          <p:spPr>
            <a:xfrm rot="-1789476">
              <a:off x="5977648" y="2278597"/>
              <a:ext cx="160451" cy="160451"/>
            </a:xfrm>
            <a:prstGeom prst="ellipse">
              <a:avLst/>
            </a:prstGeom>
            <a:solidFill>
              <a:srgbClr val="FFFFFF"/>
            </a:solidFill>
            <a:ln w="38100" cap="flat" cmpd="sng">
              <a:solidFill>
                <a:srgbClr val="85858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20"/>
            <p:cNvSpPr txBox="1"/>
            <p:nvPr/>
          </p:nvSpPr>
          <p:spPr>
            <a:xfrm>
              <a:off x="5332375" y="1494888"/>
              <a:ext cx="1653600" cy="30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200" b="1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Model Training</a:t>
              </a:r>
              <a:endParaRPr sz="1200" b="1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4" name="Google Shape;164;p20"/>
            <p:cNvSpPr/>
            <p:nvPr/>
          </p:nvSpPr>
          <p:spPr>
            <a:xfrm rot="10800000">
              <a:off x="6012570" y="1920663"/>
              <a:ext cx="90000" cy="67500"/>
            </a:xfrm>
            <a:prstGeom prst="triangle">
              <a:avLst>
                <a:gd name="adj" fmla="val 50000"/>
              </a:avLst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5" name="Google Shape;165;p20"/>
          <p:cNvSpPr/>
          <p:nvPr/>
        </p:nvSpPr>
        <p:spPr>
          <a:xfrm rot="-2006762">
            <a:off x="4767883" y="2764369"/>
            <a:ext cx="175814" cy="188635"/>
          </a:xfrm>
          <a:prstGeom prst="ellipse">
            <a:avLst/>
          </a:prstGeom>
          <a:solidFill>
            <a:srgbClr val="FFFFFF"/>
          </a:solidFill>
          <a:ln w="38100" cap="flat" cmpd="sng">
            <a:solidFill>
              <a:srgbClr val="85858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6" name="Google Shape;166;p20"/>
          <p:cNvGrpSpPr/>
          <p:nvPr/>
        </p:nvGrpSpPr>
        <p:grpSpPr>
          <a:xfrm>
            <a:off x="2033564" y="2713299"/>
            <a:ext cx="1398603" cy="1369354"/>
            <a:chOff x="2304700" y="2543425"/>
            <a:chExt cx="1327200" cy="1128712"/>
          </a:xfrm>
        </p:grpSpPr>
        <p:sp>
          <p:nvSpPr>
            <p:cNvPr id="167" name="Google Shape;167;p20"/>
            <p:cNvSpPr txBox="1"/>
            <p:nvPr/>
          </p:nvSpPr>
          <p:spPr>
            <a:xfrm>
              <a:off x="2304700" y="3192438"/>
              <a:ext cx="1327200" cy="47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200" b="1">
                  <a:solidFill>
                    <a:srgbClr val="701C7F"/>
                  </a:solidFill>
                  <a:latin typeface="Roboto"/>
                  <a:ea typeface="Roboto"/>
                  <a:cs typeface="Roboto"/>
                  <a:sym typeface="Roboto"/>
                </a:rPr>
                <a:t>Data Preprocessing</a:t>
              </a:r>
              <a:endParaRPr sz="1200" b="1">
                <a:solidFill>
                  <a:srgbClr val="701C7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8" name="Google Shape;168;p20"/>
            <p:cNvSpPr/>
            <p:nvPr/>
          </p:nvSpPr>
          <p:spPr>
            <a:xfrm>
              <a:off x="2926090" y="3005991"/>
              <a:ext cx="90000" cy="67500"/>
            </a:xfrm>
            <a:prstGeom prst="triangle">
              <a:avLst>
                <a:gd name="adj" fmla="val 50000"/>
              </a:avLst>
            </a:prstGeom>
            <a:solidFill>
              <a:srgbClr val="701C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20"/>
            <p:cNvSpPr/>
            <p:nvPr/>
          </p:nvSpPr>
          <p:spPr>
            <a:xfrm rot="-1789476">
              <a:off x="2888080" y="2572699"/>
              <a:ext cx="160451" cy="160451"/>
            </a:xfrm>
            <a:prstGeom prst="ellipse">
              <a:avLst/>
            </a:prstGeom>
            <a:solidFill>
              <a:srgbClr val="FFFFFF"/>
            </a:solidFill>
            <a:ln w="38100" cap="flat" cmpd="sng">
              <a:solidFill>
                <a:srgbClr val="701C7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0" name="Google Shape;170;p20"/>
          <p:cNvGrpSpPr/>
          <p:nvPr/>
        </p:nvGrpSpPr>
        <p:grpSpPr>
          <a:xfrm>
            <a:off x="1057297" y="1441213"/>
            <a:ext cx="1225675" cy="1180972"/>
            <a:chOff x="1373670" y="1494888"/>
            <a:chExt cx="1163100" cy="973436"/>
          </a:xfrm>
        </p:grpSpPr>
        <p:sp>
          <p:nvSpPr>
            <p:cNvPr id="171" name="Google Shape;171;p20"/>
            <p:cNvSpPr txBox="1"/>
            <p:nvPr/>
          </p:nvSpPr>
          <p:spPr>
            <a:xfrm>
              <a:off x="1373670" y="1494888"/>
              <a:ext cx="1163100" cy="65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rgbClr val="701C7F"/>
                  </a:solidFill>
                  <a:latin typeface="Roboto"/>
                  <a:ea typeface="Roboto"/>
                  <a:cs typeface="Roboto"/>
                  <a:sym typeface="Roboto"/>
                </a:rPr>
                <a:t>Project Setup</a:t>
              </a:r>
              <a:endParaRPr sz="1200" b="1">
                <a:solidFill>
                  <a:srgbClr val="701C7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ctr" rtl="0">
                <a:lnSpc>
                  <a:spcPct val="115000"/>
                </a:lnSpc>
                <a:spcBef>
                  <a:spcPts val="1600"/>
                </a:spcBef>
                <a:spcAft>
                  <a:spcPts val="1600"/>
                </a:spcAft>
                <a:buNone/>
              </a:pPr>
              <a:endParaRPr sz="1200" b="1">
                <a:solidFill>
                  <a:srgbClr val="701C7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72" name="Google Shape;172;p20"/>
            <p:cNvSpPr/>
            <p:nvPr/>
          </p:nvSpPr>
          <p:spPr>
            <a:xfrm rot="10800000">
              <a:off x="1884115" y="1920663"/>
              <a:ext cx="90000" cy="67500"/>
            </a:xfrm>
            <a:prstGeom prst="triangle">
              <a:avLst>
                <a:gd name="adj" fmla="val 38911"/>
              </a:avLst>
            </a:prstGeom>
            <a:solidFill>
              <a:srgbClr val="701C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20"/>
            <p:cNvSpPr/>
            <p:nvPr/>
          </p:nvSpPr>
          <p:spPr>
            <a:xfrm rot="-1789476">
              <a:off x="1846080" y="2278597"/>
              <a:ext cx="160451" cy="160451"/>
            </a:xfrm>
            <a:prstGeom prst="ellipse">
              <a:avLst/>
            </a:prstGeom>
            <a:solidFill>
              <a:srgbClr val="FFFFFF"/>
            </a:solidFill>
            <a:ln w="38100" cap="flat" cmpd="sng">
              <a:solidFill>
                <a:srgbClr val="701C7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66</TotalTime>
  <Words>212</Words>
  <Application>Microsoft Office PowerPoint</Application>
  <PresentationFormat>On-screen Show (16:9)</PresentationFormat>
  <Paragraphs>42</Paragraphs>
  <Slides>15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Arial</vt:lpstr>
      <vt:lpstr>Raleway</vt:lpstr>
      <vt:lpstr>Cascadia Code SemiBold</vt:lpstr>
      <vt:lpstr>Times New Roman</vt:lpstr>
      <vt:lpstr>Lato</vt:lpstr>
      <vt:lpstr>Roboto</vt:lpstr>
      <vt:lpstr>Streamline</vt:lpstr>
      <vt:lpstr>PowerPoint Presentation</vt:lpstr>
      <vt:lpstr>Business Problem</vt:lpstr>
      <vt:lpstr>Business Problem (Continued)</vt:lpstr>
      <vt:lpstr>What We Have Done</vt:lpstr>
      <vt:lpstr>How It Helps</vt:lpstr>
      <vt:lpstr>PowerPoint Presentation</vt:lpstr>
      <vt:lpstr>Why We Use It</vt:lpstr>
      <vt:lpstr>Tech Stack and Algorithms</vt:lpstr>
      <vt:lpstr>Analysis Flow Chart</vt:lpstr>
      <vt:lpstr>Exploratory Data Analysis (EDA)</vt:lpstr>
      <vt:lpstr>Exploratory Data Analysis (EDA) (Continued)</vt:lpstr>
      <vt:lpstr>Model Comparison</vt:lpstr>
      <vt:lpstr>Results and Accuracy</vt:lpstr>
      <vt:lpstr>User Interface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Rohan Tekale</dc:creator>
  <cp:lastModifiedBy>Rohan Tekale</cp:lastModifiedBy>
  <cp:revision>3</cp:revision>
  <dcterms:modified xsi:type="dcterms:W3CDTF">2024-06-18T07:05:34Z</dcterms:modified>
</cp:coreProperties>
</file>